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7"/>
  </p:sldMasterIdLst>
  <p:notesMasterIdLst>
    <p:notesMasterId r:id="rId23"/>
  </p:notesMasterIdLst>
  <p:sldIdLst>
    <p:sldId id="453" r:id="rId8"/>
    <p:sldId id="454" r:id="rId9"/>
    <p:sldId id="450" r:id="rId10"/>
    <p:sldId id="257" r:id="rId11"/>
    <p:sldId id="451" r:id="rId12"/>
    <p:sldId id="258" r:id="rId13"/>
    <p:sldId id="457" r:id="rId14"/>
    <p:sldId id="452" r:id="rId15"/>
    <p:sldId id="455" r:id="rId16"/>
    <p:sldId id="264" r:id="rId17"/>
    <p:sldId id="265" r:id="rId18"/>
    <p:sldId id="262" r:id="rId19"/>
    <p:sldId id="263" r:id="rId20"/>
    <p:sldId id="266" r:id="rId21"/>
    <p:sldId id="45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AFC"/>
    <a:srgbClr val="0060A6"/>
    <a:srgbClr val="3EC1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509" autoAdjust="0"/>
  </p:normalViewPr>
  <p:slideViewPr>
    <p:cSldViewPr snapToGrid="0" snapToObjects="1">
      <p:cViewPr varScale="1">
        <p:scale>
          <a:sx n="91" d="100"/>
          <a:sy n="91" d="100"/>
        </p:scale>
        <p:origin x="76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8F849-01EB-43C5-8F4B-7A1B36BE5F65}" type="datetimeFigureOut">
              <a:rPr lang="sv-SE" smtClean="0"/>
              <a:t>2020-12-01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33DB6-EA71-4A77-A026-0C84976857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426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tshållare för bildobjekt 1">
            <a:extLst>
              <a:ext uri="{FF2B5EF4-FFF2-40B4-BE49-F238E27FC236}">
                <a16:creationId xmlns:a16="http://schemas.microsoft.com/office/drawing/2014/main" id="{307E6A2D-1422-467F-8F61-CD205F1C6B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Platshållare för anteckningar 2">
            <a:extLst>
              <a:ext uri="{FF2B5EF4-FFF2-40B4-BE49-F238E27FC236}">
                <a16:creationId xmlns:a16="http://schemas.microsoft.com/office/drawing/2014/main" id="{7CBC8129-8A03-49C8-995A-CEF297C3EB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altLang="sv-SE" dirty="0"/>
          </a:p>
        </p:txBody>
      </p:sp>
      <p:sp>
        <p:nvSpPr>
          <p:cNvPr id="11268" name="Platshållare för bildnummer 3">
            <a:extLst>
              <a:ext uri="{FF2B5EF4-FFF2-40B4-BE49-F238E27FC236}">
                <a16:creationId xmlns:a16="http://schemas.microsoft.com/office/drawing/2014/main" id="{C3EBAEB5-F92F-4299-9CE3-5A2F582698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DBFF9F7-40A2-4373-BE8C-2B79159F8586}" type="slidenum">
              <a:rPr lang="sv-SE" altLang="sv-SE" smtClean="0"/>
              <a:pPr/>
              <a:t>1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513721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tshållare för bildobjekt 1">
            <a:extLst>
              <a:ext uri="{FF2B5EF4-FFF2-40B4-BE49-F238E27FC236}">
                <a16:creationId xmlns:a16="http://schemas.microsoft.com/office/drawing/2014/main" id="{307E6A2D-1422-467F-8F61-CD205F1C6B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Platshållare för anteckningar 2">
            <a:extLst>
              <a:ext uri="{FF2B5EF4-FFF2-40B4-BE49-F238E27FC236}">
                <a16:creationId xmlns:a16="http://schemas.microsoft.com/office/drawing/2014/main" id="{7CBC8129-8A03-49C8-995A-CEF297C3EB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altLang="sv-SE" dirty="0"/>
          </a:p>
        </p:txBody>
      </p:sp>
      <p:sp>
        <p:nvSpPr>
          <p:cNvPr id="11268" name="Platshållare för bildnummer 3">
            <a:extLst>
              <a:ext uri="{FF2B5EF4-FFF2-40B4-BE49-F238E27FC236}">
                <a16:creationId xmlns:a16="http://schemas.microsoft.com/office/drawing/2014/main" id="{C3EBAEB5-F92F-4299-9CE3-5A2F582698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DBFF9F7-40A2-4373-BE8C-2B79159F8586}" type="slidenum">
              <a:rPr lang="sv-SE" altLang="sv-SE" smtClean="0"/>
              <a:pPr/>
              <a:t>3</a:t>
            </a:fld>
            <a:endParaRPr lang="sv-SE" alt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33DB6-EA71-4A77-A026-0C849768571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741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33DB6-EA71-4A77-A026-0C849768571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2067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F33DB6-EA71-4A77-A026-0C849768571F}" type="slidenum">
              <a:rPr kumimoji="0" lang="sv-SE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7973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Hur fungerar språkkaféer som arenor för språkträning och sociala mötesplatser? Språkträning och mötesplatser? </a:t>
            </a:r>
          </a:p>
          <a:p>
            <a:r>
              <a:rPr lang="sv-SE" dirty="0"/>
              <a:t>Lärandeprocessen</a:t>
            </a:r>
            <a:r>
              <a:rPr lang="sv-SE" baseline="0" dirty="0"/>
              <a:t> inte lika för alla.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E31F7-1B62-486B-BE62-B477BEBC5335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9431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Samtalsmiljö på mikronivå, samtal för lärande - det är vad vi studerat med inspelningar och etnografiska</a:t>
            </a:r>
            <a:r>
              <a:rPr lang="sv-SE" baseline="0" dirty="0"/>
              <a:t> metoder.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E31F7-1B62-486B-BE62-B477BEBC5335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43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1490" y="3051255"/>
            <a:ext cx="7772400" cy="1470025"/>
          </a:xfrm>
        </p:spPr>
        <p:txBody>
          <a:bodyPr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3584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60A6"/>
                </a:solidFill>
                <a:latin typeface="DIN Next LT Pro Medium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ED2-138E-F64D-8F7A-0BB29A01DF0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5D7A-A6CE-8547-820B-E65490F02F6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2339" y="449242"/>
            <a:ext cx="1499721" cy="204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5245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ED2-138E-F64D-8F7A-0BB29A01DF0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5D7A-A6CE-8547-820B-E65490F02F6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379" y="447676"/>
            <a:ext cx="503421" cy="68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120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ED2-138E-F64D-8F7A-0BB29A01DF0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5D7A-A6CE-8547-820B-E65490F02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9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ED2-138E-F64D-8F7A-0BB29A01DF0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5D7A-A6CE-8547-820B-E65490F02F6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379" y="447676"/>
            <a:ext cx="503421" cy="68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3993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60A6"/>
                </a:solidFill>
                <a:latin typeface="DIN Next LT Pro Medium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ED2-138E-F64D-8F7A-0BB29A01DF0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5D7A-A6CE-8547-820B-E65490F02F6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379" y="447676"/>
            <a:ext cx="503421" cy="68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305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ED2-138E-F64D-8F7A-0BB29A01DF0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5D7A-A6CE-8547-820B-E65490F02F6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379" y="447676"/>
            <a:ext cx="503421" cy="68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9553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0A6"/>
                </a:solidFill>
                <a:latin typeface="DIN Next LT Pro Medium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0A6"/>
                </a:solidFill>
                <a:latin typeface="DIN Next LT Pro Medium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ED2-138E-F64D-8F7A-0BB29A01DF0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5D7A-A6CE-8547-820B-E65490F02F63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379" y="447676"/>
            <a:ext cx="503421" cy="68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7023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ED2-138E-F64D-8F7A-0BB29A01DF0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5D7A-A6CE-8547-820B-E65490F02F6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379" y="447676"/>
            <a:ext cx="503421" cy="68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3792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ED2-138E-F64D-8F7A-0BB29A01DF0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5D7A-A6CE-8547-820B-E65490F02F63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379" y="447676"/>
            <a:ext cx="503421" cy="68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5571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0060A6"/>
                </a:solidFill>
                <a:latin typeface="DIN Next LT Pro Medium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ED2-138E-F64D-8F7A-0BB29A01DF0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5D7A-A6CE-8547-820B-E65490F02F6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379" y="447676"/>
            <a:ext cx="503421" cy="68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565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ED2-138E-F64D-8F7A-0BB29A01DF0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5D7A-A6CE-8547-820B-E65490F02F6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379" y="447676"/>
            <a:ext cx="503421" cy="68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0261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/>
          <p:cNvPicPr>
            <a:picLocks noChangeAspect="1"/>
          </p:cNvPicPr>
          <p:nvPr userDrawn="1"/>
        </p:nvPicPr>
        <p:blipFill rotWithShape="1">
          <a:blip r:embed="rId13">
            <a:alphaModFix amt="65000"/>
          </a:blip>
          <a:srcRect l="13316" r="28593" b="30233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7592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42ED2-138E-F64D-8F7A-0BB29A01DF0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E5D7A-A6CE-8547-820B-E65490F02F6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3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-1"/>
            <a:ext cx="9144000" cy="117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211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60A6"/>
          </a:solidFill>
          <a:latin typeface="DIN Next LT Pro Medium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85000"/>
              <a:lumOff val="15000"/>
            </a:schemeClr>
          </a:solidFill>
          <a:latin typeface="DIN Next LT Pro Medium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85000"/>
              <a:lumOff val="15000"/>
            </a:schemeClr>
          </a:solidFill>
          <a:latin typeface="DIN Next LT Pro Medium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DIN Next LT Pro Medium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85000"/>
              <a:lumOff val="15000"/>
            </a:schemeClr>
          </a:solidFill>
          <a:latin typeface="DIN Next LT Pro Medium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85000"/>
              <a:lumOff val="15000"/>
            </a:schemeClr>
          </a:solidFill>
          <a:latin typeface="DIN Next LT Pro Medium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85AE4558-B9E8-4CBB-9019-D97878618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487" y="2564785"/>
            <a:ext cx="7592096" cy="1143000"/>
          </a:xfrm>
        </p:spPr>
        <p:txBody>
          <a:bodyPr>
            <a:normAutofit/>
          </a:bodyPr>
          <a:lstStyle/>
          <a:p>
            <a:r>
              <a:rPr lang="en-GB" sz="5400" dirty="0" err="1">
                <a:solidFill>
                  <a:schemeClr val="accent4"/>
                </a:solidFill>
              </a:rPr>
              <a:t>Varmt</a:t>
            </a:r>
            <a:r>
              <a:rPr lang="en-GB" sz="5400" dirty="0">
                <a:solidFill>
                  <a:schemeClr val="accent4"/>
                </a:solidFill>
              </a:rPr>
              <a:t> </a:t>
            </a:r>
            <a:r>
              <a:rPr lang="en-GB" sz="5400" dirty="0" err="1">
                <a:solidFill>
                  <a:schemeClr val="accent4"/>
                </a:solidFill>
              </a:rPr>
              <a:t>välkommna</a:t>
            </a:r>
            <a:r>
              <a:rPr lang="en-GB" sz="5400" dirty="0">
                <a:solidFill>
                  <a:schemeClr val="accent4"/>
                </a:solidFill>
              </a:rPr>
              <a:t>!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AA2AA2-6355-4741-AA48-5107EB38F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138170"/>
            <a:ext cx="8229600" cy="339620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GB" sz="2800" dirty="0"/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sv-SE" sz="2800" dirty="0">
                <a:solidFill>
                  <a:schemeClr val="accent5"/>
                </a:solidFill>
              </a:rPr>
              <a:t>Samtal om migration och integration – forskare möter praktiker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sv-SE" sz="2000" dirty="0">
                <a:solidFill>
                  <a:schemeClr val="accent5"/>
                </a:solidFill>
              </a:rPr>
              <a:t>Under ledning av Helena Bornholm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sv-SE" sz="2000" dirty="0">
                <a:solidFill>
                  <a:schemeClr val="accent5"/>
                </a:solidFill>
              </a:rPr>
              <a:t>”Migranter och språkinlärning”</a:t>
            </a:r>
            <a:endParaRPr lang="en-GB" sz="2000" dirty="0">
              <a:solidFill>
                <a:schemeClr val="accent5"/>
              </a:solidFill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1AD558C-DA66-4649-B3CD-4288C07A3FAA}"/>
              </a:ext>
            </a:extLst>
          </p:cNvPr>
          <p:cNvSpPr/>
          <p:nvPr/>
        </p:nvSpPr>
        <p:spPr>
          <a:xfrm>
            <a:off x="7772399" y="323622"/>
            <a:ext cx="1224643" cy="1015321"/>
          </a:xfrm>
          <a:prstGeom prst="rect">
            <a:avLst/>
          </a:prstGeom>
          <a:solidFill>
            <a:srgbClr val="F3FA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" name="Bildobjekt 25">
            <a:extLst>
              <a:ext uri="{FF2B5EF4-FFF2-40B4-BE49-F238E27FC236}">
                <a16:creationId xmlns:a16="http://schemas.microsoft.com/office/drawing/2014/main" id="{17269629-BC08-44F4-8D90-A9386FE7547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9450" y="5837428"/>
            <a:ext cx="702073" cy="702073"/>
          </a:xfrm>
          <a:prstGeom prst="rect">
            <a:avLst/>
          </a:prstGeom>
        </p:spPr>
      </p:pic>
      <p:sp>
        <p:nvSpPr>
          <p:cNvPr id="27" name="textruta 26">
            <a:extLst>
              <a:ext uri="{FF2B5EF4-FFF2-40B4-BE49-F238E27FC236}">
                <a16:creationId xmlns:a16="http://schemas.microsoft.com/office/drawing/2014/main" id="{412F5A2E-803D-47E0-8B1F-09BE95ED4DA1}"/>
              </a:ext>
            </a:extLst>
          </p:cNvPr>
          <p:cNvSpPr txBox="1"/>
          <p:nvPr/>
        </p:nvSpPr>
        <p:spPr>
          <a:xfrm>
            <a:off x="838532" y="6099808"/>
            <a:ext cx="1594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#</a:t>
            </a:r>
            <a:r>
              <a:rPr lang="sv-SE" dirty="0" err="1"/>
              <a:t>delmikunskap</a:t>
            </a:r>
            <a:endParaRPr lang="sv-SE" dirty="0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81172DAD-6AA1-49F1-B63F-8B9C892BF0DA}"/>
              </a:ext>
            </a:extLst>
          </p:cNvPr>
          <p:cNvSpPr txBox="1"/>
          <p:nvPr/>
        </p:nvSpPr>
        <p:spPr>
          <a:xfrm>
            <a:off x="838532" y="6380483"/>
            <a:ext cx="1515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www.delmi.se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223EF80C-5838-4097-B2AF-84251AA02842}"/>
              </a:ext>
            </a:extLst>
          </p:cNvPr>
          <p:cNvSpPr txBox="1"/>
          <p:nvPr/>
        </p:nvSpPr>
        <p:spPr>
          <a:xfrm>
            <a:off x="838532" y="5819133"/>
            <a:ext cx="1398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@</a:t>
            </a:r>
            <a:r>
              <a:rPr lang="sv-SE" dirty="0" err="1"/>
              <a:t>delmigram</a:t>
            </a:r>
            <a:endParaRPr lang="sv-SE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97C227F1-5032-454B-81A9-1CEBAD1629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3312" y="809461"/>
            <a:ext cx="3789087" cy="1170828"/>
          </a:xfrm>
          <a:prstGeom prst="rect">
            <a:avLst/>
          </a:prstGeom>
        </p:spPr>
      </p:pic>
      <p:pic>
        <p:nvPicPr>
          <p:cNvPr id="15" name="Bildobjekt 14">
            <a:extLst>
              <a:ext uri="{FF2B5EF4-FFF2-40B4-BE49-F238E27FC236}">
                <a16:creationId xmlns:a16="http://schemas.microsoft.com/office/drawing/2014/main" id="{CB0C5AF7-93EB-42C0-B1FC-829976EDED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8295" y="385666"/>
            <a:ext cx="1410984" cy="1916739"/>
          </a:xfrm>
          <a:prstGeom prst="rect">
            <a:avLst/>
          </a:prstGeom>
        </p:spPr>
      </p:pic>
      <p:sp>
        <p:nvSpPr>
          <p:cNvPr id="39" name="textruta 38">
            <a:extLst>
              <a:ext uri="{FF2B5EF4-FFF2-40B4-BE49-F238E27FC236}">
                <a16:creationId xmlns:a16="http://schemas.microsoft.com/office/drawing/2014/main" id="{9D2AD936-2B47-42CA-9E5B-5A57D1022B00}"/>
              </a:ext>
            </a:extLst>
          </p:cNvPr>
          <p:cNvSpPr txBox="1"/>
          <p:nvPr/>
        </p:nvSpPr>
        <p:spPr>
          <a:xfrm>
            <a:off x="7049714" y="5837428"/>
            <a:ext cx="19473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@</a:t>
            </a:r>
            <a:r>
              <a:rPr lang="sv-SE" dirty="0" err="1"/>
              <a:t>Vetenskapsradet</a:t>
            </a:r>
            <a:endParaRPr lang="sv-SE" dirty="0"/>
          </a:p>
          <a:p>
            <a:r>
              <a:rPr lang="sv-SE" dirty="0"/>
              <a:t>#</a:t>
            </a:r>
            <a:r>
              <a:rPr lang="sv-SE" dirty="0" err="1"/>
              <a:t>migint</a:t>
            </a:r>
            <a:r>
              <a:rPr lang="sv-SE" dirty="0"/>
              <a:t> / #</a:t>
            </a:r>
            <a:r>
              <a:rPr lang="sv-SE" dirty="0" err="1"/>
              <a:t>forpol</a:t>
            </a:r>
            <a:endParaRPr lang="sv-SE" dirty="0"/>
          </a:p>
          <a:p>
            <a:r>
              <a:rPr lang="sv-SE" dirty="0"/>
              <a:t>www.vr.se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0070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1282" y="1085193"/>
            <a:ext cx="7592096" cy="1143000"/>
          </a:xfrm>
        </p:spPr>
        <p:txBody>
          <a:bodyPr/>
          <a:lstStyle/>
          <a:p>
            <a:r>
              <a:rPr lang="sv-SE" dirty="0"/>
              <a:t>Vad är ett språkkafé?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51490" y="2228193"/>
            <a:ext cx="7824952" cy="3645722"/>
          </a:xfrm>
        </p:spPr>
        <p:txBody>
          <a:bodyPr>
            <a:normAutofit fontScale="85000" lnSpcReduction="10000"/>
          </a:bodyPr>
          <a:lstStyle/>
          <a:p>
            <a:r>
              <a:rPr lang="sv-SE" dirty="0"/>
              <a:t>En plats där människor samlas som vill träna målspråket (svenska) tillsammans med avancerade talare av det språket utan en formell utbildningsinstitutionell agenda</a:t>
            </a:r>
          </a:p>
          <a:p>
            <a:r>
              <a:rPr lang="sv-SE" dirty="0"/>
              <a:t>Erbjuder en informell, stödjande samtalsmiljö</a:t>
            </a:r>
          </a:p>
          <a:p>
            <a:r>
              <a:rPr lang="sv-SE" dirty="0"/>
              <a:t>Aktörerna är lekmän, dvs. de saknar i regel pedagogisk utbildning</a:t>
            </a:r>
          </a:p>
          <a:p>
            <a:r>
              <a:rPr lang="sv-SE" dirty="0"/>
              <a:t>Initiativet kommer oftast från gräsrotsnivå</a:t>
            </a:r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250F900C-A7D4-43E5-9165-5B29AB2E5B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959" y="541863"/>
            <a:ext cx="1969419" cy="60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925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52097" y="1223196"/>
            <a:ext cx="7592096" cy="1143000"/>
          </a:xfrm>
        </p:spPr>
        <p:txBody>
          <a:bodyPr>
            <a:normAutofit fontScale="90000"/>
          </a:bodyPr>
          <a:lstStyle/>
          <a:p>
            <a:r>
              <a:rPr lang="sv-SE" dirty="0"/>
              <a:t>Hur har vi studerat språkkaféer?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2097" y="2366196"/>
            <a:ext cx="8229600" cy="4525963"/>
          </a:xfrm>
        </p:spPr>
        <p:txBody>
          <a:bodyPr/>
          <a:lstStyle/>
          <a:p>
            <a:r>
              <a:rPr lang="sv-SE" dirty="0"/>
              <a:t>160 fältbesök på 14 språkkaféer </a:t>
            </a:r>
          </a:p>
          <a:p>
            <a:r>
              <a:rPr lang="sv-SE" dirty="0"/>
              <a:t>Aktörerna är kyrkor, bibliotek och Röda Korset</a:t>
            </a:r>
          </a:p>
          <a:p>
            <a:r>
              <a:rPr lang="sv-SE" dirty="0"/>
              <a:t>Videoinspelningar och intervjuer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9248E0F-0728-416B-8B97-84A06CACF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959" y="541863"/>
            <a:ext cx="1969419" cy="60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478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1" y="1210059"/>
            <a:ext cx="7592096" cy="1143000"/>
          </a:xfrm>
        </p:spPr>
        <p:txBody>
          <a:bodyPr>
            <a:normAutofit/>
          </a:bodyPr>
          <a:lstStyle/>
          <a:p>
            <a:r>
              <a:rPr lang="sv-SE" dirty="0"/>
              <a:t>Vad gör man på ett språkkafé?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353059"/>
            <a:ext cx="8229600" cy="4525963"/>
          </a:xfrm>
        </p:spPr>
        <p:txBody>
          <a:bodyPr>
            <a:normAutofit/>
          </a:bodyPr>
          <a:lstStyle/>
          <a:p>
            <a:pPr lvl="1"/>
            <a:r>
              <a:rPr lang="sv-SE" dirty="0"/>
              <a:t>Kafémiljö, dvs. man kan få en pratstund över en kopp kaffe</a:t>
            </a:r>
          </a:p>
          <a:p>
            <a:pPr lvl="1"/>
            <a:r>
              <a:rPr lang="sv-SE" dirty="0"/>
              <a:t>Även en viss struktur med planerade aktiviteter  </a:t>
            </a:r>
          </a:p>
          <a:p>
            <a:pPr lvl="1"/>
            <a:r>
              <a:rPr lang="sv-SE" dirty="0"/>
              <a:t>Aktiviteter med fokus på språklig form; </a:t>
            </a:r>
          </a:p>
          <a:p>
            <a:pPr lvl="1"/>
            <a:r>
              <a:rPr lang="sv-SE" dirty="0"/>
              <a:t>Samtal utan en pedagogisk agenda</a:t>
            </a:r>
          </a:p>
          <a:p>
            <a:pPr lvl="1"/>
            <a:r>
              <a:rPr lang="sv-SE" dirty="0"/>
              <a:t>Praktiska aktiviteter </a:t>
            </a:r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24A751B-9603-460C-9DF3-EB90560B85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3959" y="541863"/>
            <a:ext cx="1969419" cy="60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083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75952" y="1306359"/>
            <a:ext cx="7592096" cy="1143000"/>
          </a:xfrm>
        </p:spPr>
        <p:txBody>
          <a:bodyPr>
            <a:normAutofit fontScale="90000"/>
          </a:bodyPr>
          <a:lstStyle/>
          <a:p>
            <a:r>
              <a:rPr lang="sv-SE" dirty="0"/>
              <a:t>Hur hjälper de till i integrationsarbetet?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605306"/>
            <a:ext cx="8229600" cy="4525963"/>
          </a:xfrm>
        </p:spPr>
        <p:txBody>
          <a:bodyPr>
            <a:normAutofit/>
          </a:bodyPr>
          <a:lstStyle/>
          <a:p>
            <a:r>
              <a:rPr lang="sv-SE" sz="2400" dirty="0"/>
              <a:t>Miljön skapar förutsättningar för ”samtal-för-lärande”</a:t>
            </a:r>
          </a:p>
          <a:p>
            <a:pPr lvl="1"/>
            <a:r>
              <a:rPr lang="sv-SE" sz="2000" dirty="0"/>
              <a:t>Ömsesidigt kunskapsutbyte</a:t>
            </a:r>
          </a:p>
          <a:p>
            <a:pPr lvl="1"/>
            <a:r>
              <a:rPr lang="sv-SE" sz="2000" dirty="0"/>
              <a:t>Vardagliga möten med ”vanliga svenskar”</a:t>
            </a:r>
          </a:p>
          <a:p>
            <a:pPr lvl="1"/>
            <a:r>
              <a:rPr lang="sv-SE" sz="2000" dirty="0"/>
              <a:t>Inget skolspråk</a:t>
            </a:r>
          </a:p>
          <a:p>
            <a:pPr lvl="1"/>
            <a:r>
              <a:rPr lang="sv-SE" sz="2000" dirty="0"/>
              <a:t>Ett </a:t>
            </a:r>
            <a:r>
              <a:rPr lang="sv-SE" sz="2000" dirty="0" err="1"/>
              <a:t>frirum</a:t>
            </a:r>
            <a:r>
              <a:rPr lang="sv-SE" sz="2000" dirty="0"/>
              <a:t> – inte bli bedömd</a:t>
            </a:r>
          </a:p>
          <a:p>
            <a:pPr lvl="1"/>
            <a:r>
              <a:rPr lang="sv-SE" sz="2000" dirty="0"/>
              <a:t>Tillfällen att skapa nätverk och få vänner</a:t>
            </a:r>
          </a:p>
          <a:p>
            <a:pPr lvl="1"/>
            <a:r>
              <a:rPr lang="sv-SE" sz="2000" dirty="0"/>
              <a:t>Bekräftelse av migranten som kompetent samhällsmedborgare</a:t>
            </a:r>
          </a:p>
          <a:p>
            <a:pPr lvl="1"/>
            <a:endParaRPr lang="sv-SE" sz="2000" dirty="0"/>
          </a:p>
          <a:p>
            <a:pPr marL="457200" lvl="1" indent="0">
              <a:buNone/>
            </a:pPr>
            <a:endParaRPr lang="sv-SE" sz="2000" dirty="0"/>
          </a:p>
          <a:p>
            <a:pPr lvl="1"/>
            <a:endParaRPr lang="sv-SE" sz="20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6FE1D1D-5442-46C5-A845-8A1B74F4E5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3959" y="541863"/>
            <a:ext cx="1969419" cy="60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144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1282" y="1085981"/>
            <a:ext cx="7592096" cy="1143000"/>
          </a:xfrm>
        </p:spPr>
        <p:txBody>
          <a:bodyPr/>
          <a:lstStyle/>
          <a:p>
            <a:r>
              <a:rPr lang="sv-SE" dirty="0"/>
              <a:t>Rekommendationer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199" y="2228981"/>
            <a:ext cx="8413531" cy="4087156"/>
          </a:xfrm>
        </p:spPr>
        <p:txBody>
          <a:bodyPr>
            <a:normAutofit/>
          </a:bodyPr>
          <a:lstStyle/>
          <a:p>
            <a:r>
              <a:rPr lang="sv-SE" sz="2800" dirty="0"/>
              <a:t>Skapa en mångfald av språktränande aktiviteter som passar olika individer</a:t>
            </a:r>
          </a:p>
          <a:p>
            <a:r>
              <a:rPr lang="sv-SE" sz="2800" dirty="0"/>
              <a:t>Skapa en kravlös samtalsmiljö </a:t>
            </a:r>
          </a:p>
          <a:p>
            <a:r>
              <a:rPr lang="sv-SE" sz="2800" dirty="0"/>
              <a:t>Gör inte språkkaféet till ett klassrum</a:t>
            </a:r>
          </a:p>
          <a:p>
            <a:r>
              <a:rPr lang="sv-SE" sz="2800" dirty="0"/>
              <a:t>Värna om den informella kontexten</a:t>
            </a:r>
          </a:p>
          <a:p>
            <a:r>
              <a:rPr lang="sv-SE" sz="2800" dirty="0"/>
              <a:t>Använd era olika kompetenser – alla kan bidra  - då blir det ett ömsesidigt kunskapsutbyte</a:t>
            </a:r>
          </a:p>
          <a:p>
            <a:r>
              <a:rPr lang="sv-SE" sz="2800" dirty="0"/>
              <a:t>Hjälpspråk: gester, resurser från andra språk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95864B28-DFFE-4DFA-9417-91C7C1E72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959" y="541863"/>
            <a:ext cx="1969419" cy="60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128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0FDB1F-6BF8-4765-8CCC-9D52E58F0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846138"/>
            <a:ext cx="7592096" cy="1143000"/>
          </a:xfrm>
        </p:spPr>
        <p:txBody>
          <a:bodyPr/>
          <a:lstStyle/>
          <a:p>
            <a:r>
              <a:rPr lang="en-GB" dirty="0"/>
              <a:t>Policy Briefs</a:t>
            </a:r>
          </a:p>
        </p:txBody>
      </p:sp>
      <p:pic>
        <p:nvPicPr>
          <p:cNvPr id="5" name="Platshållare för innehåll 4" descr="En bild som visar text&#10;&#10;Automatiskt genererad beskrivning">
            <a:extLst>
              <a:ext uri="{FF2B5EF4-FFF2-40B4-BE49-F238E27FC236}">
                <a16:creationId xmlns:a16="http://schemas.microsoft.com/office/drawing/2014/main" id="{576CB1D1-7C73-4A2F-84FF-5D0181C148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10658" y="1709680"/>
            <a:ext cx="3438639" cy="3438639"/>
          </a:xfrm>
        </p:spPr>
      </p:pic>
      <p:pic>
        <p:nvPicPr>
          <p:cNvPr id="7" name="Bildobjekt 6" descr="En bild som visar text&#10;&#10;Automatiskt genererad beskrivning">
            <a:extLst>
              <a:ext uri="{FF2B5EF4-FFF2-40B4-BE49-F238E27FC236}">
                <a16:creationId xmlns:a16="http://schemas.microsoft.com/office/drawing/2014/main" id="{D4AC1226-05C6-4702-ACB3-BFB2CB4BBA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963" y="1709680"/>
            <a:ext cx="3438639" cy="3438639"/>
          </a:xfrm>
          <a:prstGeom prst="rect">
            <a:avLst/>
          </a:prstGeom>
        </p:spPr>
      </p:pic>
      <p:sp>
        <p:nvSpPr>
          <p:cNvPr id="8" name="Underrubrik 2">
            <a:extLst>
              <a:ext uri="{FF2B5EF4-FFF2-40B4-BE49-F238E27FC236}">
                <a16:creationId xmlns:a16="http://schemas.microsoft.com/office/drawing/2014/main" id="{C573E6D5-DB6A-41B9-AFC4-0029ED27099D}"/>
              </a:ext>
            </a:extLst>
          </p:cNvPr>
          <p:cNvSpPr txBox="1">
            <a:spLocks/>
          </p:cNvSpPr>
          <p:nvPr/>
        </p:nvSpPr>
        <p:spPr>
          <a:xfrm>
            <a:off x="1371600" y="5454304"/>
            <a:ext cx="6400800" cy="1470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DIN Next LT Pro Medium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DIN Next LT Pro Medium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DIN Next LT Pro Medium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DIN Next LT Pro Medium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DIN Next LT Pro Medium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v-SE" sz="2400" dirty="0">
                <a:solidFill>
                  <a:schemeClr val="accent4"/>
                </a:solidFill>
                <a:ea typeface="+mj-ea"/>
                <a:cs typeface="+mj-cs"/>
              </a:rPr>
              <a:t>Tillgängliga för nedladdning på www.delmi.se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C28478BD-0BEB-4AAB-B3D1-414CA5B6EE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9878" y="468291"/>
            <a:ext cx="1969419" cy="60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159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441E75C4-EA54-4B68-8C2B-2AF5FB91B8DF}"/>
              </a:ext>
            </a:extLst>
          </p:cNvPr>
          <p:cNvSpPr txBox="1">
            <a:spLocks/>
          </p:cNvSpPr>
          <p:nvPr/>
        </p:nvSpPr>
        <p:spPr>
          <a:xfrm>
            <a:off x="801512" y="167612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60A6"/>
                </a:solidFill>
                <a:latin typeface="DIN Next LT Pro Medium"/>
                <a:ea typeface="+mj-ea"/>
                <a:cs typeface="+mj-cs"/>
              </a:defRPr>
            </a:lvl1pPr>
          </a:lstStyle>
          <a:p>
            <a:r>
              <a:rPr lang="sv-SE" dirty="0">
                <a:solidFill>
                  <a:schemeClr val="accent5"/>
                </a:solidFill>
              </a:rPr>
              <a:t>Nyanlända elever och lärande på gymnasieskolans språkintroduktionsprogram</a:t>
            </a:r>
          </a:p>
        </p:txBody>
      </p:sp>
      <p:sp>
        <p:nvSpPr>
          <p:cNvPr id="7" name="Underrubrik 2">
            <a:extLst>
              <a:ext uri="{FF2B5EF4-FFF2-40B4-BE49-F238E27FC236}">
                <a16:creationId xmlns:a16="http://schemas.microsoft.com/office/drawing/2014/main" id="{C2040CE3-A83C-4FED-ACC4-8C50FF7EE328}"/>
              </a:ext>
            </a:extLst>
          </p:cNvPr>
          <p:cNvSpPr txBox="1">
            <a:spLocks/>
          </p:cNvSpPr>
          <p:nvPr/>
        </p:nvSpPr>
        <p:spPr>
          <a:xfrm>
            <a:off x="1371600" y="3491948"/>
            <a:ext cx="6400800" cy="1470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DIN Next LT Pro Medium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DIN Next LT Pro Medium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DIN Next LT Pro Medium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DIN Next LT Pro Medium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DIN Next LT Pro Medium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v-SE" sz="4400" dirty="0">
                <a:solidFill>
                  <a:srgbClr val="0060A6"/>
                </a:solidFill>
                <a:ea typeface="+mj-ea"/>
                <a:cs typeface="+mj-cs"/>
              </a:rPr>
              <a:t>Om språkutveckling, </a:t>
            </a:r>
            <a:r>
              <a:rPr lang="sv-SE" sz="4400" dirty="0" err="1">
                <a:solidFill>
                  <a:srgbClr val="0060A6"/>
                </a:solidFill>
                <a:ea typeface="+mj-ea"/>
                <a:cs typeface="+mj-cs"/>
              </a:rPr>
              <a:t>ämnesli</a:t>
            </a:r>
            <a:r>
              <a:rPr lang="sv-SE" sz="4400" dirty="0" err="1">
                <a:solidFill>
                  <a:srgbClr val="0060A6"/>
                </a:solidFill>
              </a:rPr>
              <a:t>t</a:t>
            </a:r>
            <a:r>
              <a:rPr lang="sv-SE" sz="4400" dirty="0" err="1">
                <a:solidFill>
                  <a:srgbClr val="0060A6"/>
                </a:solidFill>
                <a:ea typeface="+mj-ea"/>
                <a:cs typeface="+mj-cs"/>
              </a:rPr>
              <a:t>teracitet</a:t>
            </a:r>
            <a:r>
              <a:rPr lang="sv-SE" sz="4400" dirty="0">
                <a:solidFill>
                  <a:srgbClr val="0060A6"/>
                </a:solidFill>
                <a:ea typeface="+mj-ea"/>
                <a:cs typeface="+mj-cs"/>
              </a:rPr>
              <a:t> och social inkludering</a:t>
            </a:r>
          </a:p>
        </p:txBody>
      </p:sp>
      <p:sp>
        <p:nvSpPr>
          <p:cNvPr id="18" name="Underrubrik 2">
            <a:extLst>
              <a:ext uri="{FF2B5EF4-FFF2-40B4-BE49-F238E27FC236}">
                <a16:creationId xmlns:a16="http://schemas.microsoft.com/office/drawing/2014/main" id="{B1577F5E-1AD9-436E-8953-2000911A1823}"/>
              </a:ext>
            </a:extLst>
          </p:cNvPr>
          <p:cNvSpPr txBox="1">
            <a:spLocks/>
          </p:cNvSpPr>
          <p:nvPr/>
        </p:nvSpPr>
        <p:spPr>
          <a:xfrm>
            <a:off x="1487312" y="5157442"/>
            <a:ext cx="6400800" cy="1470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DIN Next LT Pro Medium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DIN Next LT Pro Medium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DIN Next LT Pro Medium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DIN Next LT Pro Medium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DIN Next LT Pro Medium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v-SE" sz="2400" dirty="0">
                <a:solidFill>
                  <a:schemeClr val="accent4"/>
                </a:solidFill>
                <a:ea typeface="+mj-ea"/>
                <a:cs typeface="+mj-cs"/>
              </a:rPr>
              <a:t>Päivi </a:t>
            </a:r>
            <a:r>
              <a:rPr lang="sv-SE" sz="2400" dirty="0" err="1">
                <a:solidFill>
                  <a:schemeClr val="accent4"/>
                </a:solidFill>
                <a:ea typeface="+mj-ea"/>
                <a:cs typeface="+mj-cs"/>
              </a:rPr>
              <a:t>Juvonen</a:t>
            </a:r>
            <a:r>
              <a:rPr lang="sv-SE" sz="2400" dirty="0">
                <a:solidFill>
                  <a:schemeClr val="accent4"/>
                </a:solidFill>
                <a:ea typeface="+mj-ea"/>
                <a:cs typeface="+mj-cs"/>
              </a:rPr>
              <a:t>, Linnéuniversitetet</a:t>
            </a:r>
          </a:p>
        </p:txBody>
      </p:sp>
      <p:pic>
        <p:nvPicPr>
          <p:cNvPr id="19" name="Bildobjekt 18">
            <a:extLst>
              <a:ext uri="{FF2B5EF4-FFF2-40B4-BE49-F238E27FC236}">
                <a16:creationId xmlns:a16="http://schemas.microsoft.com/office/drawing/2014/main" id="{43865D6F-B2B5-4AC9-BC08-B814DDA3FE0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9450" y="5837428"/>
            <a:ext cx="702073" cy="702073"/>
          </a:xfrm>
          <a:prstGeom prst="rect">
            <a:avLst/>
          </a:prstGeom>
        </p:spPr>
      </p:pic>
      <p:sp>
        <p:nvSpPr>
          <p:cNvPr id="20" name="textruta 19">
            <a:extLst>
              <a:ext uri="{FF2B5EF4-FFF2-40B4-BE49-F238E27FC236}">
                <a16:creationId xmlns:a16="http://schemas.microsoft.com/office/drawing/2014/main" id="{64A8B082-A482-467E-8894-A70F8A679245}"/>
              </a:ext>
            </a:extLst>
          </p:cNvPr>
          <p:cNvSpPr txBox="1"/>
          <p:nvPr/>
        </p:nvSpPr>
        <p:spPr>
          <a:xfrm>
            <a:off x="838532" y="6099808"/>
            <a:ext cx="1594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#</a:t>
            </a:r>
            <a:r>
              <a:rPr lang="sv-SE" dirty="0" err="1"/>
              <a:t>delmikunskap</a:t>
            </a:r>
            <a:endParaRPr lang="sv-SE" dirty="0"/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58B710AD-4AFA-4912-8C6A-85DA982F0BC3}"/>
              </a:ext>
            </a:extLst>
          </p:cNvPr>
          <p:cNvSpPr txBox="1"/>
          <p:nvPr/>
        </p:nvSpPr>
        <p:spPr>
          <a:xfrm>
            <a:off x="838532" y="6380483"/>
            <a:ext cx="1515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www.delmi.se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3ADE124C-E888-4100-8358-C98F626FCA37}"/>
              </a:ext>
            </a:extLst>
          </p:cNvPr>
          <p:cNvSpPr txBox="1"/>
          <p:nvPr/>
        </p:nvSpPr>
        <p:spPr>
          <a:xfrm>
            <a:off x="838532" y="5819133"/>
            <a:ext cx="1398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@</a:t>
            </a:r>
            <a:r>
              <a:rPr lang="sv-SE" dirty="0" err="1"/>
              <a:t>delmigram</a:t>
            </a:r>
            <a:endParaRPr lang="sv-SE" dirty="0"/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7DBB28E1-27F8-404A-B1FC-B989CE178C6F}"/>
              </a:ext>
            </a:extLst>
          </p:cNvPr>
          <p:cNvSpPr txBox="1"/>
          <p:nvPr/>
        </p:nvSpPr>
        <p:spPr>
          <a:xfrm>
            <a:off x="7049714" y="5837428"/>
            <a:ext cx="19473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@</a:t>
            </a:r>
            <a:r>
              <a:rPr lang="sv-SE" dirty="0" err="1"/>
              <a:t>Vetenskapsradet</a:t>
            </a:r>
            <a:endParaRPr lang="sv-SE" dirty="0"/>
          </a:p>
          <a:p>
            <a:r>
              <a:rPr lang="sv-SE" dirty="0"/>
              <a:t>#</a:t>
            </a:r>
            <a:r>
              <a:rPr lang="sv-SE" dirty="0" err="1"/>
              <a:t>migint</a:t>
            </a:r>
            <a:r>
              <a:rPr lang="sv-SE" dirty="0"/>
              <a:t> / #</a:t>
            </a:r>
            <a:r>
              <a:rPr lang="sv-SE" dirty="0" err="1"/>
              <a:t>forpol</a:t>
            </a:r>
            <a:endParaRPr lang="sv-SE" dirty="0"/>
          </a:p>
          <a:p>
            <a:r>
              <a:rPr lang="sv-SE" dirty="0"/>
              <a:t>www.vr.se</a:t>
            </a:r>
          </a:p>
          <a:p>
            <a:endParaRPr lang="sv-SE" dirty="0"/>
          </a:p>
        </p:txBody>
      </p:sp>
      <p:pic>
        <p:nvPicPr>
          <p:cNvPr id="24" name="Bildobjekt 23">
            <a:extLst>
              <a:ext uri="{FF2B5EF4-FFF2-40B4-BE49-F238E27FC236}">
                <a16:creationId xmlns:a16="http://schemas.microsoft.com/office/drawing/2014/main" id="{104270D9-9CF3-4200-9F5B-CEAFE97E73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3959" y="514687"/>
            <a:ext cx="1969419" cy="60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837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ubrik 1">
            <a:extLst>
              <a:ext uri="{FF2B5EF4-FFF2-40B4-BE49-F238E27FC236}">
                <a16:creationId xmlns:a16="http://schemas.microsoft.com/office/drawing/2014/main" id="{8FA16EFC-1585-4872-BA7C-E780A152E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938" y="1190872"/>
            <a:ext cx="7645400" cy="461963"/>
          </a:xfrm>
        </p:spPr>
        <p:txBody>
          <a:bodyPr>
            <a:normAutofit fontScale="90000"/>
          </a:bodyPr>
          <a:lstStyle/>
          <a:p>
            <a:r>
              <a:rPr lang="sv-SE" altLang="sv-SE" dirty="0"/>
              <a:t>Gymnasieskolan</a:t>
            </a:r>
          </a:p>
        </p:txBody>
      </p:sp>
      <p:pic>
        <p:nvPicPr>
          <p:cNvPr id="10243" name="Platshållare för innehåll 7">
            <a:extLst>
              <a:ext uri="{FF2B5EF4-FFF2-40B4-BE49-F238E27FC236}">
                <a16:creationId xmlns:a16="http://schemas.microsoft.com/office/drawing/2014/main" id="{6430496E-520F-4C22-9E2F-6861869C48C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52725" y="3385591"/>
            <a:ext cx="1449388" cy="925512"/>
          </a:xfrm>
        </p:spPr>
      </p:pic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9CAA295E-F6A3-40EA-9DB9-4EA5D70C9206}"/>
              </a:ext>
            </a:extLst>
          </p:cNvPr>
          <p:cNvSpPr/>
          <p:nvPr/>
        </p:nvSpPr>
        <p:spPr bwMode="auto">
          <a:xfrm>
            <a:off x="4211638" y="2109241"/>
            <a:ext cx="2082800" cy="8112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sv-SE" dirty="0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0245" name="textruta 5">
            <a:extLst>
              <a:ext uri="{FF2B5EF4-FFF2-40B4-BE49-F238E27FC236}">
                <a16:creationId xmlns:a16="http://schemas.microsoft.com/office/drawing/2014/main" id="{6FEE6A6E-0067-4FB9-A509-C759E24E3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8938" y="2344191"/>
            <a:ext cx="2082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sv-SE" altLang="sv-SE"/>
              <a:t>Gymnasieprogram</a:t>
            </a:r>
          </a:p>
        </p:txBody>
      </p:sp>
      <p:pic>
        <p:nvPicPr>
          <p:cNvPr id="10246" name="Bildobjekt 8">
            <a:extLst>
              <a:ext uri="{FF2B5EF4-FFF2-40B4-BE49-F238E27FC236}">
                <a16:creationId xmlns:a16="http://schemas.microsoft.com/office/drawing/2014/main" id="{03720E3E-D5D2-4E44-952D-AFB7A0992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438" y="3409403"/>
            <a:ext cx="1582737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8EA8125C-CD6B-4216-B0C5-6A81871B96AF}"/>
              </a:ext>
            </a:extLst>
          </p:cNvPr>
          <p:cNvSpPr/>
          <p:nvPr/>
        </p:nvSpPr>
        <p:spPr bwMode="auto">
          <a:xfrm>
            <a:off x="1304925" y="4865141"/>
            <a:ext cx="1447800" cy="9144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sv-SE" dirty="0"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10248" name="Bildobjekt 10">
            <a:extLst>
              <a:ext uri="{FF2B5EF4-FFF2-40B4-BE49-F238E27FC236}">
                <a16:creationId xmlns:a16="http://schemas.microsoft.com/office/drawing/2014/main" id="{0C9D9B57-794A-410B-9C3E-1B96A22E94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113" y="4814341"/>
            <a:ext cx="1042987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textruta 11">
            <a:extLst>
              <a:ext uri="{FF2B5EF4-FFF2-40B4-BE49-F238E27FC236}">
                <a16:creationId xmlns:a16="http://schemas.microsoft.com/office/drawing/2014/main" id="{F027FAE8-000F-401A-A929-93A7962B5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6713" y="3525291"/>
            <a:ext cx="12747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sv-SE" altLang="sv-SE"/>
              <a:t>Nationella </a:t>
            </a:r>
          </a:p>
          <a:p>
            <a:r>
              <a:rPr lang="sv-SE" altLang="sv-SE"/>
              <a:t>program</a:t>
            </a:r>
          </a:p>
        </p:txBody>
      </p:sp>
      <p:sp>
        <p:nvSpPr>
          <p:cNvPr id="10250" name="textruta 12">
            <a:extLst>
              <a:ext uri="{FF2B5EF4-FFF2-40B4-BE49-F238E27FC236}">
                <a16:creationId xmlns:a16="http://schemas.microsoft.com/office/drawing/2014/main" id="{7E93613F-FAD9-4775-BA89-96C028B60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3576091"/>
            <a:ext cx="1581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sv-SE" altLang="sv-SE"/>
              <a:t>Introduktions-</a:t>
            </a:r>
          </a:p>
          <a:p>
            <a:r>
              <a:rPr lang="sv-SE" altLang="sv-SE"/>
              <a:t>program</a:t>
            </a:r>
          </a:p>
        </p:txBody>
      </p:sp>
      <p:sp>
        <p:nvSpPr>
          <p:cNvPr id="10251" name="textruta 13">
            <a:extLst>
              <a:ext uri="{FF2B5EF4-FFF2-40B4-BE49-F238E27FC236}">
                <a16:creationId xmlns:a16="http://schemas.microsoft.com/office/drawing/2014/main" id="{46AE7598-DCB3-4596-B457-FDDE7004C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4288" y="4825453"/>
            <a:ext cx="15573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sv-SE" altLang="sv-SE" dirty="0"/>
              <a:t>Högskole-</a:t>
            </a:r>
          </a:p>
          <a:p>
            <a:r>
              <a:rPr lang="sv-SE" altLang="sv-SE" dirty="0"/>
              <a:t>förberedande</a:t>
            </a:r>
          </a:p>
          <a:p>
            <a:r>
              <a:rPr lang="sv-SE" altLang="sv-SE" dirty="0"/>
              <a:t>program</a:t>
            </a:r>
          </a:p>
        </p:txBody>
      </p:sp>
      <p:sp>
        <p:nvSpPr>
          <p:cNvPr id="10252" name="textruta 14">
            <a:extLst>
              <a:ext uri="{FF2B5EF4-FFF2-40B4-BE49-F238E27FC236}">
                <a16:creationId xmlns:a16="http://schemas.microsoft.com/office/drawing/2014/main" id="{BFCEF24E-760B-4574-A6BE-CCE4C7927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4874666"/>
            <a:ext cx="10445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sv-SE" altLang="sv-SE" dirty="0"/>
              <a:t>Yrkes-</a:t>
            </a:r>
          </a:p>
          <a:p>
            <a:r>
              <a:rPr lang="sv-SE" altLang="sv-SE" dirty="0"/>
              <a:t>program</a:t>
            </a:r>
          </a:p>
        </p:txBody>
      </p:sp>
      <p:sp>
        <p:nvSpPr>
          <p:cNvPr id="10253" name="Ellips 15">
            <a:extLst>
              <a:ext uri="{FF2B5EF4-FFF2-40B4-BE49-F238E27FC236}">
                <a16:creationId xmlns:a16="http://schemas.microsoft.com/office/drawing/2014/main" id="{78367F69-A333-42C5-AE0D-F647E5144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6450" y="5149303"/>
            <a:ext cx="2398713" cy="1304925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sv-SE" altLang="sv-SE">
              <a:cs typeface="Arial" panose="020B0604020202020204" pitchFamily="34" charset="0"/>
            </a:endParaRPr>
          </a:p>
        </p:txBody>
      </p:sp>
      <p:sp>
        <p:nvSpPr>
          <p:cNvPr id="10254" name="textruta 16">
            <a:extLst>
              <a:ext uri="{FF2B5EF4-FFF2-40B4-BE49-F238E27FC236}">
                <a16:creationId xmlns:a16="http://schemas.microsoft.com/office/drawing/2014/main" id="{1BF32B03-FC2B-4593-8D95-3F4D6C065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9163" y="5455691"/>
            <a:ext cx="21732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sv-SE" altLang="sv-SE"/>
              <a:t>Språkintroduktions-</a:t>
            </a:r>
          </a:p>
          <a:p>
            <a:r>
              <a:rPr lang="sv-SE" altLang="sv-SE"/>
              <a:t>programmet</a:t>
            </a:r>
          </a:p>
        </p:txBody>
      </p:sp>
      <p:cxnSp>
        <p:nvCxnSpPr>
          <p:cNvPr id="19" name="Rak koppling 18">
            <a:extLst>
              <a:ext uri="{FF2B5EF4-FFF2-40B4-BE49-F238E27FC236}">
                <a16:creationId xmlns:a16="http://schemas.microsoft.com/office/drawing/2014/main" id="{3E5E3020-4D04-480B-AEC2-993B45303000}"/>
              </a:ext>
            </a:extLst>
          </p:cNvPr>
          <p:cNvCxnSpPr>
            <a:cxnSpLocks/>
            <a:stCxn id="5" idx="2"/>
          </p:cNvCxnSpPr>
          <p:nvPr/>
        </p:nvCxnSpPr>
        <p:spPr bwMode="auto">
          <a:xfrm flipH="1">
            <a:off x="3455988" y="2920453"/>
            <a:ext cx="1797050" cy="46831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Rak koppling 24">
            <a:extLst>
              <a:ext uri="{FF2B5EF4-FFF2-40B4-BE49-F238E27FC236}">
                <a16:creationId xmlns:a16="http://schemas.microsoft.com/office/drawing/2014/main" id="{8412AFFC-3651-4821-A468-F3D841E4C8E2}"/>
              </a:ext>
            </a:extLst>
          </p:cNvPr>
          <p:cNvCxnSpPr>
            <a:stCxn id="5" idx="2"/>
            <a:endCxn id="10246" idx="0"/>
          </p:cNvCxnSpPr>
          <p:nvPr/>
        </p:nvCxnSpPr>
        <p:spPr bwMode="auto">
          <a:xfrm>
            <a:off x="5253038" y="2920453"/>
            <a:ext cx="1833562" cy="4889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Rak koppling 28">
            <a:extLst>
              <a:ext uri="{FF2B5EF4-FFF2-40B4-BE49-F238E27FC236}">
                <a16:creationId xmlns:a16="http://schemas.microsoft.com/office/drawing/2014/main" id="{A72C2135-BB3F-4B81-817D-CFE043BF8554}"/>
              </a:ext>
            </a:extLst>
          </p:cNvPr>
          <p:cNvCxnSpPr>
            <a:stCxn id="10251" idx="0"/>
            <a:endCxn id="10243" idx="2"/>
          </p:cNvCxnSpPr>
          <p:nvPr/>
        </p:nvCxnSpPr>
        <p:spPr bwMode="auto">
          <a:xfrm flipV="1">
            <a:off x="2062163" y="4311103"/>
            <a:ext cx="1416050" cy="5143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Rak koppling 32">
            <a:extLst>
              <a:ext uri="{FF2B5EF4-FFF2-40B4-BE49-F238E27FC236}">
                <a16:creationId xmlns:a16="http://schemas.microsoft.com/office/drawing/2014/main" id="{75686279-7A5E-4FC6-89E5-45C66F372B83}"/>
              </a:ext>
            </a:extLst>
          </p:cNvPr>
          <p:cNvCxnSpPr>
            <a:stCxn id="10243" idx="2"/>
            <a:endCxn id="10248" idx="0"/>
          </p:cNvCxnSpPr>
          <p:nvPr/>
        </p:nvCxnSpPr>
        <p:spPr bwMode="auto">
          <a:xfrm>
            <a:off x="3478213" y="4311103"/>
            <a:ext cx="1244600" cy="5032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Rak koppling 37">
            <a:extLst>
              <a:ext uri="{FF2B5EF4-FFF2-40B4-BE49-F238E27FC236}">
                <a16:creationId xmlns:a16="http://schemas.microsoft.com/office/drawing/2014/main" id="{854CF068-57B2-4367-A06D-FF0192AF2027}"/>
              </a:ext>
            </a:extLst>
          </p:cNvPr>
          <p:cNvCxnSpPr>
            <a:cxnSpLocks/>
            <a:stCxn id="10246" idx="2"/>
            <a:endCxn id="10253" idx="0"/>
          </p:cNvCxnSpPr>
          <p:nvPr/>
        </p:nvCxnSpPr>
        <p:spPr bwMode="auto">
          <a:xfrm>
            <a:off x="7086600" y="4334916"/>
            <a:ext cx="0" cy="8143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Rak pilkoppling 44">
            <a:extLst>
              <a:ext uri="{FF2B5EF4-FFF2-40B4-BE49-F238E27FC236}">
                <a16:creationId xmlns:a16="http://schemas.microsoft.com/office/drawing/2014/main" id="{9ECF571A-4364-4C40-B6AB-8AE9E3ED1DDC}"/>
              </a:ext>
            </a:extLst>
          </p:cNvPr>
          <p:cNvCxnSpPr/>
          <p:nvPr/>
        </p:nvCxnSpPr>
        <p:spPr bwMode="auto">
          <a:xfrm flipH="1" flipV="1">
            <a:off x="5334000" y="5604916"/>
            <a:ext cx="487363" cy="1365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Rak pilkoppling 50">
            <a:extLst>
              <a:ext uri="{FF2B5EF4-FFF2-40B4-BE49-F238E27FC236}">
                <a16:creationId xmlns:a16="http://schemas.microsoft.com/office/drawing/2014/main" id="{B279BC87-8D16-4C5B-B7F6-AF0F1E467433}"/>
              </a:ext>
            </a:extLst>
          </p:cNvPr>
          <p:cNvCxnSpPr/>
          <p:nvPr/>
        </p:nvCxnSpPr>
        <p:spPr bwMode="auto">
          <a:xfrm flipH="1" flipV="1">
            <a:off x="2906713" y="5665241"/>
            <a:ext cx="3062287" cy="5302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3" name="Bildobjekt 22">
            <a:extLst>
              <a:ext uri="{FF2B5EF4-FFF2-40B4-BE49-F238E27FC236}">
                <a16:creationId xmlns:a16="http://schemas.microsoft.com/office/drawing/2014/main" id="{F98B698C-67CD-4FCB-8586-6F889F7755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3959" y="514687"/>
            <a:ext cx="1969419" cy="6085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899336-687A-4778-A2E1-B7D1418CF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6138"/>
            <a:ext cx="7592096" cy="1143000"/>
          </a:xfrm>
        </p:spPr>
        <p:txBody>
          <a:bodyPr>
            <a:normAutofit/>
          </a:bodyPr>
          <a:lstStyle/>
          <a:p>
            <a:r>
              <a:rPr lang="sv-SE" dirty="0"/>
              <a:t>Utmaningar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FE294B9-A253-473B-9653-A67913270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2171701"/>
            <a:ext cx="8229600" cy="3913790"/>
          </a:xfrm>
        </p:spPr>
        <p:txBody>
          <a:bodyPr>
            <a:normAutofit fontScale="92500"/>
          </a:bodyPr>
          <a:lstStyle/>
          <a:p>
            <a:r>
              <a:rPr lang="sv-SE" dirty="0"/>
              <a:t>Ungdomarna kommer med olika erfarenheter av skola</a:t>
            </a:r>
          </a:p>
          <a:p>
            <a:endParaRPr lang="sv-SE" dirty="0"/>
          </a:p>
          <a:p>
            <a:r>
              <a:rPr lang="sv-SE" dirty="0"/>
              <a:t>Ingen kan skolspråket svenska, ingen kan visa sina kunskaper i olika skolämnen på svenska</a:t>
            </a:r>
          </a:p>
          <a:p>
            <a:endParaRPr lang="sv-SE" dirty="0"/>
          </a:p>
          <a:p>
            <a:r>
              <a:rPr lang="sv-SE" dirty="0"/>
              <a:t>Språkinlärning tar tid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2E0B774B-0B01-44D9-9152-25178C8720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959" y="541863"/>
            <a:ext cx="1969419" cy="60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453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00B879-8C41-4DB2-A3E2-1061E1304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284" y="952555"/>
            <a:ext cx="7592096" cy="1143000"/>
          </a:xfrm>
        </p:spPr>
        <p:txBody>
          <a:bodyPr/>
          <a:lstStyle/>
          <a:p>
            <a:r>
              <a:rPr lang="sv-SE" dirty="0"/>
              <a:t>Möjligheter i alla ämnen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5F83727-957D-4600-85E0-325E9EB18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283" y="2278117"/>
            <a:ext cx="8229600" cy="4525963"/>
          </a:xfrm>
        </p:spPr>
        <p:txBody>
          <a:bodyPr/>
          <a:lstStyle/>
          <a:p>
            <a:pPr marL="457200" lvl="1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5F61D89-30AD-4347-ACEB-B6C9ABCFD1CF}"/>
              </a:ext>
            </a:extLst>
          </p:cNvPr>
          <p:cNvSpPr txBox="1"/>
          <p:nvPr/>
        </p:nvSpPr>
        <p:spPr>
          <a:xfrm>
            <a:off x="4106596" y="5751051"/>
            <a:ext cx="890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Använd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C76FA985-E651-4FAD-9C3E-0166A4690C09}"/>
              </a:ext>
            </a:extLst>
          </p:cNvPr>
          <p:cNvSpPr txBox="1"/>
          <p:nvPr/>
        </p:nvSpPr>
        <p:spPr>
          <a:xfrm>
            <a:off x="4083738" y="5968757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Utmana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C2726AF9-5F3C-45EA-9369-31A29BE5932B}"/>
              </a:ext>
            </a:extLst>
          </p:cNvPr>
          <p:cNvSpPr txBox="1"/>
          <p:nvPr/>
        </p:nvSpPr>
        <p:spPr>
          <a:xfrm>
            <a:off x="3199007" y="3494255"/>
            <a:ext cx="239963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/>
              <a:t>Elevers tidigare</a:t>
            </a:r>
          </a:p>
          <a:p>
            <a:r>
              <a:rPr lang="sv-SE" sz="2800" dirty="0"/>
              <a:t>kunskaper och</a:t>
            </a:r>
          </a:p>
          <a:p>
            <a:r>
              <a:rPr lang="sv-SE" sz="2800" dirty="0"/>
              <a:t>erfarenheter, </a:t>
            </a:r>
          </a:p>
          <a:p>
            <a:r>
              <a:rPr lang="sv-SE" sz="2800" dirty="0"/>
              <a:t>inklusive språk</a:t>
            </a:r>
          </a:p>
        </p:txBody>
      </p:sp>
      <p:sp>
        <p:nvSpPr>
          <p:cNvPr id="13" name="Cirkel: ihålig 12">
            <a:extLst>
              <a:ext uri="{FF2B5EF4-FFF2-40B4-BE49-F238E27FC236}">
                <a16:creationId xmlns:a16="http://schemas.microsoft.com/office/drawing/2014/main" id="{455AB9BD-39AB-41AC-B0D2-688D6F1A016D}"/>
              </a:ext>
            </a:extLst>
          </p:cNvPr>
          <p:cNvSpPr/>
          <p:nvPr/>
        </p:nvSpPr>
        <p:spPr>
          <a:xfrm>
            <a:off x="1588143" y="2278117"/>
            <a:ext cx="5742774" cy="4196652"/>
          </a:xfrm>
          <a:prstGeom prst="don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DF74DE20-0439-4CC5-9CFE-85A7D630996F}"/>
              </a:ext>
            </a:extLst>
          </p:cNvPr>
          <p:cNvSpPr txBox="1"/>
          <p:nvPr/>
        </p:nvSpPr>
        <p:spPr>
          <a:xfrm>
            <a:off x="3999166" y="2624576"/>
            <a:ext cx="877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BEJAKA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B4536A15-6BFA-4451-8AC3-7D41956BED5C}"/>
              </a:ext>
            </a:extLst>
          </p:cNvPr>
          <p:cNvSpPr txBox="1"/>
          <p:nvPr/>
        </p:nvSpPr>
        <p:spPr>
          <a:xfrm>
            <a:off x="6143051" y="4217530"/>
            <a:ext cx="1433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UPPMUNTRA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1249348E-5825-4559-BDEB-7F5E5BF10952}"/>
              </a:ext>
            </a:extLst>
          </p:cNvPr>
          <p:cNvSpPr txBox="1"/>
          <p:nvPr/>
        </p:nvSpPr>
        <p:spPr>
          <a:xfrm>
            <a:off x="1652236" y="421753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STÖTTA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7A6A7014-305E-4C80-BDA2-338BF79DA66B}"/>
              </a:ext>
            </a:extLst>
          </p:cNvPr>
          <p:cNvSpPr txBox="1"/>
          <p:nvPr/>
        </p:nvSpPr>
        <p:spPr>
          <a:xfrm>
            <a:off x="4074952" y="5692810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UTMANA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0D30E140-A786-4C43-A7EB-803F24A001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3959" y="541863"/>
            <a:ext cx="1969419" cy="60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092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E9CE61-0D96-433A-BF43-231105D7C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607" y="1158218"/>
            <a:ext cx="7592096" cy="989395"/>
          </a:xfrm>
        </p:spPr>
        <p:txBody>
          <a:bodyPr/>
          <a:lstStyle/>
          <a:p>
            <a:r>
              <a:rPr lang="sv-SE" dirty="0"/>
              <a:t>Rekommendationer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797F75-7932-47EF-8134-DD09B14D0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606" y="2483780"/>
            <a:ext cx="8229600" cy="3917731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Stärk modersmålsämnet och studiehandledning på modersmål</a:t>
            </a:r>
          </a:p>
          <a:p>
            <a:endParaRPr lang="sv-SE" dirty="0"/>
          </a:p>
          <a:p>
            <a:r>
              <a:rPr lang="sv-SE" dirty="0"/>
              <a:t>Kompetensutveckla gymnasielärare och gymnasieskolor i språk- och kunskapsutvecklande arbetssätt</a:t>
            </a:r>
          </a:p>
          <a:p>
            <a:endParaRPr lang="sv-SE" dirty="0"/>
          </a:p>
          <a:p>
            <a:r>
              <a:rPr lang="sv-SE" dirty="0"/>
              <a:t>Utöka kontaktytorna med gymnasieskolans nationella program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54B199E-F7AC-4B51-9059-9BB47E90BD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3959" y="541863"/>
            <a:ext cx="1969419" cy="60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932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E6CA40-A61F-4D98-980E-2F8C5472F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82" y="731837"/>
            <a:ext cx="7592096" cy="1143000"/>
          </a:xfrm>
        </p:spPr>
        <p:txBody>
          <a:bodyPr/>
          <a:lstStyle/>
          <a:p>
            <a:r>
              <a:rPr lang="sv-SE" dirty="0"/>
              <a:t>Medverkande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4F5FA8-C02A-4D39-A354-500A88CEE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 dirty="0" err="1"/>
              <a:t>Nihad</a:t>
            </a:r>
            <a:r>
              <a:rPr lang="sv-SE" sz="1800" dirty="0"/>
              <a:t> </a:t>
            </a:r>
            <a:r>
              <a:rPr lang="sv-SE" sz="1800" dirty="0" err="1"/>
              <a:t>Bunar</a:t>
            </a:r>
            <a:r>
              <a:rPr lang="sv-SE" sz="1800" dirty="0"/>
              <a:t>, professor i specialpedagogik, Stockholms universitet</a:t>
            </a:r>
          </a:p>
          <a:p>
            <a:r>
              <a:rPr lang="sv-SE" sz="1800" dirty="0"/>
              <a:t>Päivi Juvonen, professor i svenska som andraspråk, Linnéuniversitetet</a:t>
            </a:r>
          </a:p>
          <a:p>
            <a:r>
              <a:rPr lang="sv-SE" sz="1800" dirty="0"/>
              <a:t>Ingrid Lennartsson Hokkanen, forskarassistent, lektor i språkdidaktik, Stockholms universitet</a:t>
            </a:r>
          </a:p>
          <a:p>
            <a:r>
              <a:rPr lang="sv-SE" sz="1800" dirty="0"/>
              <a:t>Åsa Wedin, professor i pedagogiskt arbete, Högskolan Dalarna</a:t>
            </a:r>
          </a:p>
          <a:p>
            <a:endParaRPr lang="sv-SE" sz="1800" dirty="0"/>
          </a:p>
          <a:p>
            <a:r>
              <a:rPr lang="sv-SE" sz="1800" dirty="0"/>
              <a:t>Erika </a:t>
            </a:r>
            <a:r>
              <a:rPr lang="sv-SE" sz="1800" dirty="0" err="1"/>
              <a:t>Bomström</a:t>
            </a:r>
            <a:r>
              <a:rPr lang="sv-SE" sz="1800" dirty="0"/>
              <a:t> Aho, Högskolan Dalarna (skrivande, svenska som andraspråk)</a:t>
            </a:r>
          </a:p>
          <a:p>
            <a:r>
              <a:rPr lang="sv-SE" sz="1800" dirty="0"/>
              <a:t>Georgina </a:t>
            </a:r>
            <a:r>
              <a:rPr lang="sv-SE" sz="1800" dirty="0" err="1"/>
              <a:t>Charissis</a:t>
            </a:r>
            <a:r>
              <a:rPr lang="sv-SE" sz="1800" dirty="0"/>
              <a:t>, Linnéuniversitetet (kartläggning av tidigare kunskaper, fokus på idrott- och hälsa)</a:t>
            </a:r>
          </a:p>
          <a:p>
            <a:r>
              <a:rPr lang="sv-SE" sz="1800" dirty="0"/>
              <a:t>Madeleine </a:t>
            </a:r>
            <a:r>
              <a:rPr lang="sv-SE" sz="1800" dirty="0" err="1"/>
              <a:t>Medóc</a:t>
            </a:r>
            <a:r>
              <a:rPr lang="sv-SE" sz="1800" dirty="0"/>
              <a:t>, Linnéuniversitetet (bedömning av språkfärdighet, svenska som andraspråk)</a:t>
            </a:r>
          </a:p>
          <a:p>
            <a:r>
              <a:rPr lang="sv-SE" sz="1800" dirty="0"/>
              <a:t>Karin Rehman, Linnéuniversitetet (språk- och kunskapsutvecklande arbete, fokus på historia)</a:t>
            </a:r>
          </a:p>
          <a:p>
            <a:endParaRPr lang="sv-SE" sz="1800" dirty="0"/>
          </a:p>
          <a:p>
            <a:endParaRPr lang="sv-SE" sz="18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05E4614-020D-43B2-BC62-6F69FB1BA5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3959" y="541863"/>
            <a:ext cx="1969419" cy="60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587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2694AE-5393-4487-9BA1-68AC46473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392" y="2077801"/>
            <a:ext cx="7592096" cy="1143000"/>
          </a:xfrm>
        </p:spPr>
        <p:txBody>
          <a:bodyPr/>
          <a:lstStyle/>
          <a:p>
            <a:r>
              <a:rPr lang="sv-SE" dirty="0"/>
              <a:t>Tack för ordet!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72B1145D-1C90-429A-B0A2-0A0EBE4CBC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959" y="541863"/>
            <a:ext cx="1969419" cy="60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552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24DAE75B-F988-4478-B198-3E1758DDCEF8}"/>
              </a:ext>
            </a:extLst>
          </p:cNvPr>
          <p:cNvSpPr txBox="1">
            <a:spLocks/>
          </p:cNvSpPr>
          <p:nvPr/>
        </p:nvSpPr>
        <p:spPr>
          <a:xfrm>
            <a:off x="534533" y="195656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60A6"/>
                </a:solidFill>
                <a:latin typeface="DIN Next LT Pro Medium"/>
                <a:ea typeface="+mj-ea"/>
                <a:cs typeface="+mj-cs"/>
              </a:defRPr>
            </a:lvl1pPr>
          </a:lstStyle>
          <a:p>
            <a:r>
              <a:rPr lang="sv-SE" dirty="0">
                <a:solidFill>
                  <a:schemeClr val="accent5"/>
                </a:solidFill>
              </a:rPr>
              <a:t>Språkkaféet som arena för språkträning</a:t>
            </a:r>
          </a:p>
        </p:txBody>
      </p:sp>
      <p:sp>
        <p:nvSpPr>
          <p:cNvPr id="6" name="Underrubrik 2">
            <a:extLst>
              <a:ext uri="{FF2B5EF4-FFF2-40B4-BE49-F238E27FC236}">
                <a16:creationId xmlns:a16="http://schemas.microsoft.com/office/drawing/2014/main" id="{2322A192-54E3-431A-95AF-282CF58D1AFB}"/>
              </a:ext>
            </a:extLst>
          </p:cNvPr>
          <p:cNvSpPr txBox="1">
            <a:spLocks/>
          </p:cNvSpPr>
          <p:nvPr/>
        </p:nvSpPr>
        <p:spPr>
          <a:xfrm>
            <a:off x="1224643" y="3800835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DIN Next LT Pro Medium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DIN Next LT Pro Medium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DIN Next LT Pro Medium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DIN Next LT Pro Medium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DIN Next LT Pro Medium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v-SE" sz="2400" dirty="0">
                <a:solidFill>
                  <a:schemeClr val="accent4"/>
                </a:solidFill>
                <a:ea typeface="+mj-ea"/>
                <a:cs typeface="+mj-cs"/>
              </a:rPr>
              <a:t>Gunilla Jansson &amp; Silvia </a:t>
            </a:r>
            <a:r>
              <a:rPr lang="sv-SE" sz="2400" dirty="0" err="1">
                <a:solidFill>
                  <a:schemeClr val="accent4"/>
                </a:solidFill>
                <a:ea typeface="+mj-ea"/>
                <a:cs typeface="+mj-cs"/>
              </a:rPr>
              <a:t>Kunitz</a:t>
            </a:r>
            <a:endParaRPr lang="sv-SE" sz="2400" dirty="0">
              <a:solidFill>
                <a:schemeClr val="accent4"/>
              </a:solidFill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sv-SE" sz="2400" dirty="0">
                <a:solidFill>
                  <a:schemeClr val="accent4"/>
                </a:solidFill>
                <a:ea typeface="+mj-ea"/>
                <a:cs typeface="+mj-cs"/>
              </a:rPr>
              <a:t>Stockholms universitet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1023393D-C6F9-4389-9DDD-FA1E802F591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9450" y="5837428"/>
            <a:ext cx="702073" cy="702073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07D4ADD3-20E5-44AE-AE0A-951DD7F829A0}"/>
              </a:ext>
            </a:extLst>
          </p:cNvPr>
          <p:cNvSpPr txBox="1"/>
          <p:nvPr/>
        </p:nvSpPr>
        <p:spPr>
          <a:xfrm>
            <a:off x="838532" y="6099808"/>
            <a:ext cx="1594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#</a:t>
            </a:r>
            <a:r>
              <a:rPr lang="sv-SE" dirty="0" err="1"/>
              <a:t>delmikunskap</a:t>
            </a:r>
            <a:endParaRPr lang="sv-SE" dirty="0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6DC6673F-127A-46BA-AFAA-D5250726B6B6}"/>
              </a:ext>
            </a:extLst>
          </p:cNvPr>
          <p:cNvSpPr txBox="1"/>
          <p:nvPr/>
        </p:nvSpPr>
        <p:spPr>
          <a:xfrm>
            <a:off x="838532" y="6380483"/>
            <a:ext cx="1515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www.delmi.se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6D0C9AF9-77C2-49EC-A9A4-D797CDED8586}"/>
              </a:ext>
            </a:extLst>
          </p:cNvPr>
          <p:cNvSpPr txBox="1"/>
          <p:nvPr/>
        </p:nvSpPr>
        <p:spPr>
          <a:xfrm>
            <a:off x="838532" y="5819133"/>
            <a:ext cx="1398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@</a:t>
            </a:r>
            <a:r>
              <a:rPr lang="sv-SE" dirty="0" err="1"/>
              <a:t>delmigram</a:t>
            </a:r>
            <a:endParaRPr lang="sv-SE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0D414EE-34FC-464B-A60F-5FC7CC116521}"/>
              </a:ext>
            </a:extLst>
          </p:cNvPr>
          <p:cNvSpPr txBox="1"/>
          <p:nvPr/>
        </p:nvSpPr>
        <p:spPr>
          <a:xfrm>
            <a:off x="7049714" y="5837428"/>
            <a:ext cx="19473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@</a:t>
            </a:r>
            <a:r>
              <a:rPr lang="sv-SE" dirty="0" err="1"/>
              <a:t>Vetenskapsradet</a:t>
            </a:r>
            <a:endParaRPr lang="sv-SE" dirty="0"/>
          </a:p>
          <a:p>
            <a:r>
              <a:rPr lang="sv-SE" dirty="0"/>
              <a:t>#</a:t>
            </a:r>
            <a:r>
              <a:rPr lang="sv-SE" dirty="0" err="1"/>
              <a:t>migint</a:t>
            </a:r>
            <a:r>
              <a:rPr lang="sv-SE" dirty="0"/>
              <a:t> / #</a:t>
            </a:r>
            <a:r>
              <a:rPr lang="sv-SE" dirty="0" err="1"/>
              <a:t>forpol</a:t>
            </a:r>
            <a:endParaRPr lang="sv-SE" dirty="0"/>
          </a:p>
          <a:p>
            <a:r>
              <a:rPr lang="sv-SE" dirty="0"/>
              <a:t>www.vr.se</a:t>
            </a:r>
          </a:p>
          <a:p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D3ACA3CB-D198-488D-B0BC-1E6358F2BB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3959" y="541863"/>
            <a:ext cx="1969419" cy="60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199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elmi 1">
      <a:dk1>
        <a:sysClr val="windowText" lastClr="000000"/>
      </a:dk1>
      <a:lt1>
        <a:sysClr val="window" lastClr="FFFFFF"/>
      </a:lt1>
      <a:dk2>
        <a:srgbClr val="000000"/>
      </a:dk2>
      <a:lt2>
        <a:srgbClr val="E9F3F9"/>
      </a:lt2>
      <a:accent1>
        <a:srgbClr val="44B6D9"/>
      </a:accent1>
      <a:accent2>
        <a:srgbClr val="3BB6B3"/>
      </a:accent2>
      <a:accent3>
        <a:srgbClr val="21AEC7"/>
      </a:accent3>
      <a:accent4>
        <a:srgbClr val="1880BA"/>
      </a:accent4>
      <a:accent5>
        <a:srgbClr val="0F4D93"/>
      </a:accent5>
      <a:accent6>
        <a:srgbClr val="FB9C21"/>
      </a:accent6>
      <a:hlink>
        <a:srgbClr val="1950AC"/>
      </a:hlink>
      <a:folHlink>
        <a:srgbClr val="1950A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haredContentType xmlns="Microsoft.SharePoint.Taxonomy.ContentTypeSync" SourceId="d07acfae-4dfa-4949-99a8-259efd31a6ae" ContentTypeId="0x010100BBA312BF02777149882D207184EC35C0" PreviousValue="tru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22a51a-17a8-46cc-ab4c-1e975d32651e">6JKXAZMCH554-213638181-16773</_dlc_DocId>
    <_dlc_DocIdUrl xmlns="1322a51a-17a8-46cc-ab4c-1e975d32651e">
      <Url>https://dhs.sp.regeringskansliet.se/kom/Ju_2013_17/_layouts/15/DocIdRedir.aspx?ID=6JKXAZMCH554-213638181-16773</Url>
      <Description>6JKXAZMCH554-213638181-16773</Description>
    </_dlc_DocIdUrl>
    <k46d94c0acf84ab9a79866a9d8b1905f xmlns="cc625d36-bb37-4650-91b9-0c96159295ba">
      <Terms xmlns="http://schemas.microsoft.com/office/infopath/2007/PartnerControls"/>
    </k46d94c0acf84ab9a79866a9d8b1905f>
    <TaxCatchAll xmlns="cc625d36-bb37-4650-91b9-0c96159295ba"/>
    <edbe0b5c82304c8e847ab7b8c02a77c3 xmlns="cc625d36-bb37-4650-91b9-0c96159295ba">
      <Terms xmlns="http://schemas.microsoft.com/office/infopath/2007/PartnerControls"/>
    </edbe0b5c82304c8e847ab7b8c02a77c3>
    <DirtyMigration xmlns="4e9c2f0c-7bf8-49af-8356-cbf363fc78a7" xsi:nil="true"/>
    <RecordNumber xmlns="4e9c2f0c-7bf8-49af-8356-cbf363fc78a7" xsi:nil="true"/>
    <RKNyckelord xmlns="18f3d968-6251-40b0-9f11-012b293496c2" xsi:nil="true"/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RK Dokument" ma:contentTypeID="0x010100BBA312BF02777149882D207184EC35C00007748D7652F15A4480794EB3FAC21438" ma:contentTypeVersion="12" ma:contentTypeDescription="Skapa ett nytt dokument." ma:contentTypeScope="" ma:versionID="7bd2112ab04c90088d2028dc2e310427">
  <xsd:schema xmlns:xsd="http://www.w3.org/2001/XMLSchema" xmlns:xs="http://www.w3.org/2001/XMLSchema" xmlns:p="http://schemas.microsoft.com/office/2006/metadata/properties" xmlns:ns2="1322a51a-17a8-46cc-ab4c-1e975d32651e" xmlns:ns3="cc625d36-bb37-4650-91b9-0c96159295ba" xmlns:ns5="4e9c2f0c-7bf8-49af-8356-cbf363fc78a7" xmlns:ns6="18f3d968-6251-40b0-9f11-012b293496c2" targetNamespace="http://schemas.microsoft.com/office/2006/metadata/properties" ma:root="true" ma:fieldsID="eddd3ca9a9e004bc5e03b36ec611514d" ns2:_="" ns3:_="" ns5:_="" ns6:_="">
    <xsd:import namespace="1322a51a-17a8-46cc-ab4c-1e975d32651e"/>
    <xsd:import namespace="cc625d36-bb37-4650-91b9-0c96159295ba"/>
    <xsd:import namespace="4e9c2f0c-7bf8-49af-8356-cbf363fc78a7"/>
    <xsd:import namespace="18f3d968-6251-40b0-9f11-012b293496c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k46d94c0acf84ab9a79866a9d8b1905f" minOccurs="0"/>
                <xsd:element ref="ns3:TaxCatchAll" minOccurs="0"/>
                <xsd:element ref="ns3:TaxCatchAllLabel" minOccurs="0"/>
                <xsd:element ref="ns5:RecordNumber" minOccurs="0"/>
                <xsd:element ref="ns6:RKNyckelord" minOccurs="0"/>
                <xsd:element ref="ns3:edbe0b5c82304c8e847ab7b8c02a77c3" minOccurs="0"/>
                <xsd:element ref="ns5:DirtyMigr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22a51a-17a8-46cc-ab4c-1e975d32651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625d36-bb37-4650-91b9-0c96159295ba" elementFormDefault="qualified">
    <xsd:import namespace="http://schemas.microsoft.com/office/2006/documentManagement/types"/>
    <xsd:import namespace="http://schemas.microsoft.com/office/infopath/2007/PartnerControls"/>
    <xsd:element name="k46d94c0acf84ab9a79866a9d8b1905f" ma:index="11" nillable="true" ma:taxonomy="true" ma:internalName="k46d94c0acf84ab9a79866a9d8b1905f" ma:taxonomyFieldName="Organisation" ma:displayName="Departement/enhet" ma:readOnly="false" ma:default="" ma:fieldId="{446d94c0-acf8-4ab9-a798-66a9d8b1905f}" ma:sspId="d07acfae-4dfa-4949-99a8-259efd31a6ae" ma:termSetId="8c1436be-a8c9-4c8f-93bb-07dc2d5595b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Global taxonomikolumn" ma:description="" ma:hidden="true" ma:list="{fe90ae85-10bf-416e-bd0d-79b7c792be68}" ma:internalName="TaxCatchAll" ma:readOnly="false" ma:showField="CatchAllData" ma:web="132b0466-61fb-4ed9-a634-87c62cfe82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Global taxonomikolumn1" ma:description="" ma:hidden="true" ma:list="{fe90ae85-10bf-416e-bd0d-79b7c792be68}" ma:internalName="TaxCatchAllLabel" ma:readOnly="true" ma:showField="CatchAllDataLabel" ma:web="132b0466-61fb-4ed9-a634-87c62cfe82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be0b5c82304c8e847ab7b8c02a77c3" ma:index="18" nillable="true" ma:taxonomy="true" ma:internalName="edbe0b5c82304c8e847ab7b8c02a77c3" ma:taxonomyFieldName="ActivityCategory" ma:displayName="Aktivitetskategori" ma:default="" ma:fieldId="{edbe0b5c-8230-4c8e-847a-b7b8c02a77c3}" ma:sspId="d07acfae-4dfa-4949-99a8-259efd31a6ae" ma:termSetId="8bf97125-e7b6-456b-9da4-c0e62cf3e5a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9c2f0c-7bf8-49af-8356-cbf363fc78a7" elementFormDefault="qualified">
    <xsd:import namespace="http://schemas.microsoft.com/office/2006/documentManagement/types"/>
    <xsd:import namespace="http://schemas.microsoft.com/office/infopath/2007/PartnerControls"/>
    <xsd:element name="RecordNumber" ma:index="16" nillable="true" ma:displayName="Diarienummer" ma:internalName="RecordNumber">
      <xsd:simpleType>
        <xsd:restriction base="dms:Text">
          <xsd:maxLength value="255"/>
        </xsd:restriction>
      </xsd:simpleType>
    </xsd:element>
    <xsd:element name="DirtyMigration" ma:index="19" nillable="true" ma:displayName="Migrerad inte uppdaterad" ma:default="0" ma:internalName="DirtyMigration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3d968-6251-40b0-9f11-012b293496c2" elementFormDefault="qualified">
    <xsd:import namespace="http://schemas.microsoft.com/office/2006/documentManagement/types"/>
    <xsd:import namespace="http://schemas.microsoft.com/office/infopath/2007/PartnerControls"/>
    <xsd:element name="RKNyckelord" ma:index="17" nillable="true" ma:displayName="Nyckelord" ma:internalName="RKNyckelord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?mso-contentType ?>
<customXsn xmlns="http://schemas.microsoft.com/office/2006/metadata/customXsn">
  <xsnLocation/>
  <cached>True</cached>
  <openByDefault>False</openByDefault>
  <xsnScope>/kom/Ju_2013_17/Tema och projekt</xsnScope>
</customXsn>
</file>

<file path=customXml/itemProps1.xml><?xml version="1.0" encoding="utf-8"?>
<ds:datastoreItem xmlns:ds="http://schemas.openxmlformats.org/officeDocument/2006/customXml" ds:itemID="{4A96D761-8E94-480E-ACBF-5D3DBCEB3733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AC5A4DE3-2A90-4E32-BFFE-225A0BA4E3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132DB3-7A7B-441D-8545-E585455AD20B}">
  <ds:schemaRefs>
    <ds:schemaRef ds:uri="http://schemas.microsoft.com/office/2006/documentManagement/types"/>
    <ds:schemaRef ds:uri="http://schemas.microsoft.com/office/2006/metadata/properties"/>
    <ds:schemaRef ds:uri="cc625d36-bb37-4650-91b9-0c96159295ba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18f3d968-6251-40b0-9f11-012b293496c2"/>
    <ds:schemaRef ds:uri="1322a51a-17a8-46cc-ab4c-1e975d32651e"/>
    <ds:schemaRef ds:uri="http://purl.org/dc/terms/"/>
    <ds:schemaRef ds:uri="4e9c2f0c-7bf8-49af-8356-cbf363fc78a7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B3D14D20-8941-4BE2-8C31-6F1F2F32EAE9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A355196E-39EF-409B-A564-FC3934F356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22a51a-17a8-46cc-ab4c-1e975d32651e"/>
    <ds:schemaRef ds:uri="cc625d36-bb37-4650-91b9-0c96159295ba"/>
    <ds:schemaRef ds:uri="4e9c2f0c-7bf8-49af-8356-cbf363fc78a7"/>
    <ds:schemaRef ds:uri="18f3d968-6251-40b0-9f11-012b293496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B7CA67C1-BF0F-4D39-BEE1-12BA13B0B0DE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562</Words>
  <Application>Microsoft Office PowerPoint</Application>
  <PresentationFormat>Bildspel på skärmen (4:3)</PresentationFormat>
  <Paragraphs>120</Paragraphs>
  <Slides>15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9" baseType="lpstr">
      <vt:lpstr>Arial</vt:lpstr>
      <vt:lpstr>Calibri</vt:lpstr>
      <vt:lpstr>DIN Next LT Pro Medium</vt:lpstr>
      <vt:lpstr>Office Theme</vt:lpstr>
      <vt:lpstr>Varmt välkommna!</vt:lpstr>
      <vt:lpstr>PowerPoint-presentation</vt:lpstr>
      <vt:lpstr>Gymnasieskolan</vt:lpstr>
      <vt:lpstr>Utmaningar</vt:lpstr>
      <vt:lpstr>Möjligheter i alla ämnen</vt:lpstr>
      <vt:lpstr>Rekommendationer</vt:lpstr>
      <vt:lpstr>Medverkande</vt:lpstr>
      <vt:lpstr>Tack för ordet!</vt:lpstr>
      <vt:lpstr>PowerPoint-presentation</vt:lpstr>
      <vt:lpstr>Vad är ett språkkafé?</vt:lpstr>
      <vt:lpstr>Hur har vi studerat språkkaféer?</vt:lpstr>
      <vt:lpstr>Vad gör man på ett språkkafé?</vt:lpstr>
      <vt:lpstr>Hur hjälper de till i integrationsarbetet?</vt:lpstr>
      <vt:lpstr>Rekommendationer</vt:lpstr>
      <vt:lpstr>Policy Briefs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Patrik</dc:creator>
  <cp:lastModifiedBy>Iris Luthman</cp:lastModifiedBy>
  <cp:revision>50</cp:revision>
  <dcterms:created xsi:type="dcterms:W3CDTF">2014-09-19T13:22:10Z</dcterms:created>
  <dcterms:modified xsi:type="dcterms:W3CDTF">2020-12-02T11:47:48Z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d7cb6ef3-69b3-4bd6-9b56-7087f185451e</vt:lpwstr>
  </property>
  <property fmtid="{D5CDD505-2E9C-101B-9397-08002B2CF9AE}" pid="3" name="ContentTypeId">
    <vt:lpwstr>0x010100BBA312BF02777149882D207184EC35C00007748D7652F15A4480794EB3FAC21438</vt:lpwstr>
  </property>
  <property fmtid="{D5CDD505-2E9C-101B-9397-08002B2CF9AE}" pid="4" name="Departementsenhet">
    <vt:lpwstr/>
  </property>
  <property fmtid="{D5CDD505-2E9C-101B-9397-08002B2CF9AE}" pid="5" name="Aktivitetskategori">
    <vt:lpwstr/>
  </property>
  <property fmtid="{D5CDD505-2E9C-101B-9397-08002B2CF9AE}" pid="6" name="TaxKeyword">
    <vt:lpwstr/>
  </property>
  <property fmtid="{D5CDD505-2E9C-101B-9397-08002B2CF9AE}" pid="7" name="Order">
    <vt:r8>64000</vt:r8>
  </property>
  <property fmtid="{D5CDD505-2E9C-101B-9397-08002B2CF9AE}" pid="8" name="Organisation">
    <vt:lpwstr/>
  </property>
  <property fmtid="{D5CDD505-2E9C-101B-9397-08002B2CF9AE}" pid="9" name="ActivityCategory">
    <vt:lpwstr/>
  </property>
  <property fmtid="{D5CDD505-2E9C-101B-9397-08002B2CF9AE}" pid="10" name="TaxKeywordTaxHTField">
    <vt:lpwstr/>
  </property>
</Properties>
</file>